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32"/>
  </p:notesMasterIdLst>
  <p:sldIdLst>
    <p:sldId id="273" r:id="rId6"/>
    <p:sldId id="283" r:id="rId7"/>
    <p:sldId id="300" r:id="rId8"/>
    <p:sldId id="294" r:id="rId9"/>
    <p:sldId id="276" r:id="rId10"/>
    <p:sldId id="293" r:id="rId11"/>
    <p:sldId id="296" r:id="rId12"/>
    <p:sldId id="297" r:id="rId13"/>
    <p:sldId id="287" r:id="rId14"/>
    <p:sldId id="298" r:id="rId15"/>
    <p:sldId id="295" r:id="rId16"/>
    <p:sldId id="299" r:id="rId17"/>
    <p:sldId id="305" r:id="rId18"/>
    <p:sldId id="306" r:id="rId19"/>
    <p:sldId id="307" r:id="rId20"/>
    <p:sldId id="313" r:id="rId21"/>
    <p:sldId id="301" r:id="rId22"/>
    <p:sldId id="303" r:id="rId23"/>
    <p:sldId id="302" r:id="rId24"/>
    <p:sldId id="304" r:id="rId25"/>
    <p:sldId id="278" r:id="rId26"/>
    <p:sldId id="308" r:id="rId27"/>
    <p:sldId id="311" r:id="rId28"/>
    <p:sldId id="312" r:id="rId29"/>
    <p:sldId id="310" r:id="rId30"/>
    <p:sldId id="286" r:id="rId31"/>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0F030"/>
    <a:srgbClr val="66FFFF"/>
    <a:srgbClr val="00FFFF"/>
    <a:srgbClr val="E6E7E8"/>
    <a:srgbClr val="BCBEC0"/>
    <a:srgbClr val="0054A4"/>
    <a:srgbClr val="000000"/>
    <a:srgbClr val="FFD457"/>
    <a:srgbClr val="00632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3" d="100"/>
          <a:sy n="113" d="100"/>
        </p:scale>
        <p:origin x="-1500" y="-10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12/05/2019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867400"/>
            <a:ext cx="8305800" cy="1066800"/>
          </a:xfrm>
        </p:spPr>
        <p:txBody>
          <a:bodyPr>
            <a:normAutofit/>
          </a:bodyPr>
          <a:lstStyle/>
          <a:p>
            <a:r>
              <a:rPr lang="en-US" sz="2800" b="1" dirty="0" smtClean="0">
                <a:solidFill>
                  <a:srgbClr val="E6E7E8"/>
                </a:solidFill>
              </a:rPr>
              <a:t>Washoe County Board of Adjustment</a:t>
            </a:r>
          </a:p>
          <a:p>
            <a:pPr>
              <a:spcBef>
                <a:spcPts val="0"/>
              </a:spcBef>
            </a:pPr>
            <a:r>
              <a:rPr lang="en-US" sz="2400" b="1" i="1" dirty="0" smtClean="0">
                <a:solidFill>
                  <a:srgbClr val="E6E7E8"/>
                </a:solidFill>
              </a:rPr>
              <a:t>December 5, 2019</a:t>
            </a:r>
          </a:p>
        </p:txBody>
      </p:sp>
      <p:sp>
        <p:nvSpPr>
          <p:cNvPr id="4" name="Title 3"/>
          <p:cNvSpPr>
            <a:spLocks noGrp="1"/>
          </p:cNvSpPr>
          <p:nvPr>
            <p:ph type="ctrTitle"/>
          </p:nvPr>
        </p:nvSpPr>
        <p:spPr>
          <a:xfrm>
            <a:off x="0" y="0"/>
            <a:ext cx="9144000" cy="811530"/>
          </a:xfrm>
        </p:spPr>
        <p:txBody>
          <a:bodyPr/>
          <a:lstStyle/>
          <a:p>
            <a:r>
              <a:rPr lang="en-US" sz="3000" dirty="0">
                <a:solidFill>
                  <a:srgbClr val="E6E7E8"/>
                </a:solidFill>
              </a:rPr>
              <a:t>SPECIAL USE PERMIT CASE </a:t>
            </a:r>
            <a:r>
              <a:rPr lang="en-US" sz="3000" dirty="0" smtClean="0">
                <a:solidFill>
                  <a:srgbClr val="E6E7E8"/>
                </a:solidFill>
              </a:rPr>
              <a:t>NUMBER</a:t>
            </a:r>
            <a:r>
              <a:rPr lang="en-US" sz="3000" dirty="0">
                <a:solidFill>
                  <a:srgbClr val="E6E7E8"/>
                </a:solidFill>
              </a:rPr>
              <a:t> </a:t>
            </a:r>
            <a:r>
              <a:rPr lang="en-US" sz="3000" dirty="0" smtClean="0">
                <a:solidFill>
                  <a:srgbClr val="E6E7E8"/>
                </a:solidFill>
              </a:rPr>
              <a:t/>
            </a:r>
            <a:br>
              <a:rPr lang="en-US" sz="3000" dirty="0" smtClean="0">
                <a:solidFill>
                  <a:srgbClr val="E6E7E8"/>
                </a:solidFill>
              </a:rPr>
            </a:br>
            <a:r>
              <a:rPr lang="en-US" sz="3000" dirty="0" smtClean="0">
                <a:solidFill>
                  <a:srgbClr val="E6E7E8"/>
                </a:solidFill>
              </a:rPr>
              <a:t>WSUP19-0021</a:t>
            </a:r>
            <a:r>
              <a:rPr lang="en-US" sz="4000" dirty="0" smtClean="0">
                <a:solidFill>
                  <a:schemeClr val="tx1"/>
                </a:solidFill>
              </a:rPr>
              <a:t/>
            </a:r>
            <a:br>
              <a:rPr lang="en-US" sz="4000" dirty="0" smtClean="0">
                <a:solidFill>
                  <a:schemeClr val="tx1"/>
                </a:solidFill>
              </a:rPr>
            </a:br>
            <a:r>
              <a:rPr lang="en-US" sz="3000" dirty="0" smtClean="0">
                <a:solidFill>
                  <a:schemeClr val="tx1"/>
                </a:solidFill>
              </a:rPr>
              <a:t>(Mt. Rose Water Tank)</a:t>
            </a:r>
            <a:endParaRPr lang="en-US" sz="3000" dirty="0">
              <a:solidFill>
                <a:schemeClr val="tx1"/>
              </a:solidFill>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6500" y="1524000"/>
            <a:ext cx="4191000" cy="41376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6200" y="76200"/>
            <a:ext cx="8991600" cy="792162"/>
          </a:xfrm>
        </p:spPr>
        <p:txBody>
          <a:bodyPr/>
          <a:lstStyle/>
          <a:p>
            <a:r>
              <a:rPr lang="en-US" dirty="0" smtClean="0">
                <a:solidFill>
                  <a:srgbClr val="E6E7E8"/>
                </a:solidFill>
              </a:rPr>
              <a:t>Request</a:t>
            </a:r>
            <a:endParaRPr lang="en-US" dirty="0">
              <a:solidFill>
                <a:srgbClr val="E6E7E8"/>
              </a:solidFill>
            </a:endParaRPr>
          </a:p>
        </p:txBody>
      </p:sp>
      <p:sp>
        <p:nvSpPr>
          <p:cNvPr id="4" name="Content Placeholder 3"/>
          <p:cNvSpPr>
            <a:spLocks noGrp="1"/>
          </p:cNvSpPr>
          <p:nvPr>
            <p:ph idx="1"/>
          </p:nvPr>
        </p:nvSpPr>
        <p:spPr>
          <a:xfrm>
            <a:off x="152400" y="1143000"/>
            <a:ext cx="8763000" cy="4724400"/>
          </a:xfrm>
        </p:spPr>
        <p:txBody>
          <a:bodyPr>
            <a:normAutofit fontScale="92500"/>
          </a:bodyPr>
          <a:lstStyle/>
          <a:p>
            <a:r>
              <a:rPr lang="en-US" dirty="0" smtClean="0"/>
              <a:t>Construction of a 5-million-gallon snowmaking water tank, a civic use type on two properties that are part of the ski resort</a:t>
            </a:r>
          </a:p>
          <a:p>
            <a:pPr lvl="1"/>
            <a:r>
              <a:rPr lang="en-US" b="1" dirty="0" smtClean="0"/>
              <a:t>Installation of new piping underground to connect the new tank to the existing waterline</a:t>
            </a:r>
          </a:p>
          <a:p>
            <a:pPr lvl="1"/>
            <a:r>
              <a:rPr lang="en-US" b="1" dirty="0" smtClean="0"/>
              <a:t>Construction of a maintenance road around the perimeter of the tank</a:t>
            </a:r>
          </a:p>
          <a:p>
            <a:pPr lvl="1"/>
            <a:r>
              <a:rPr lang="en-US" b="1" dirty="0" smtClean="0"/>
              <a:t>Construction of a keystone or </a:t>
            </a:r>
            <a:r>
              <a:rPr lang="en-US" b="1" dirty="0" err="1" smtClean="0"/>
              <a:t>redi</a:t>
            </a:r>
            <a:r>
              <a:rPr lang="en-US" b="1" dirty="0" smtClean="0"/>
              <a:t>-rock retaining wall</a:t>
            </a:r>
          </a:p>
          <a:p>
            <a:pPr marL="0" indent="0">
              <a:buNone/>
            </a:pPr>
            <a:endParaRPr lang="en-US" dirty="0" smtClean="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085294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6200" y="76200"/>
            <a:ext cx="8991600" cy="792162"/>
          </a:xfrm>
        </p:spPr>
        <p:txBody>
          <a:bodyPr/>
          <a:lstStyle/>
          <a:p>
            <a:r>
              <a:rPr lang="en-US" dirty="0" smtClean="0">
                <a:solidFill>
                  <a:srgbClr val="E6E7E8"/>
                </a:solidFill>
              </a:rPr>
              <a:t>Request Continued…</a:t>
            </a:r>
            <a:endParaRPr lang="en-US" dirty="0">
              <a:solidFill>
                <a:srgbClr val="E6E7E8"/>
              </a:solidFill>
            </a:endParaRPr>
          </a:p>
        </p:txBody>
      </p:sp>
      <p:sp>
        <p:nvSpPr>
          <p:cNvPr id="4" name="Content Placeholder 3"/>
          <p:cNvSpPr>
            <a:spLocks noGrp="1"/>
          </p:cNvSpPr>
          <p:nvPr>
            <p:ph idx="1"/>
          </p:nvPr>
        </p:nvSpPr>
        <p:spPr>
          <a:xfrm>
            <a:off x="152400" y="1143000"/>
            <a:ext cx="8763000" cy="4724400"/>
          </a:xfrm>
        </p:spPr>
        <p:txBody>
          <a:bodyPr>
            <a:normAutofit lnSpcReduction="10000"/>
          </a:bodyPr>
          <a:lstStyle/>
          <a:p>
            <a:r>
              <a:rPr lang="en-US" dirty="0" smtClean="0"/>
              <a:t>Site is zoned Open Space and Parks and Recreation</a:t>
            </a:r>
          </a:p>
          <a:p>
            <a:r>
              <a:rPr lang="en-US" dirty="0" smtClean="0"/>
              <a:t>Major </a:t>
            </a:r>
            <a:r>
              <a:rPr lang="en-US" dirty="0"/>
              <a:t>grading: </a:t>
            </a:r>
            <a:endParaRPr lang="en-US" dirty="0" smtClean="0"/>
          </a:p>
          <a:p>
            <a:pPr lvl="1">
              <a:buFont typeface="Arial" panose="020B0604020202020204" pitchFamily="34" charset="0"/>
              <a:buChar char="•"/>
            </a:pPr>
            <a:r>
              <a:rPr lang="en-US" dirty="0"/>
              <a:t>Grading to construct a permanent earthen structure &gt;6 ft. in </a:t>
            </a:r>
            <a:r>
              <a:rPr lang="en-US" dirty="0" smtClean="0"/>
              <a:t>height</a:t>
            </a:r>
          </a:p>
          <a:p>
            <a:pPr lvl="1">
              <a:buFont typeface="Arial" panose="020B0604020202020204" pitchFamily="34" charset="0"/>
              <a:buChar char="•"/>
            </a:pPr>
            <a:r>
              <a:rPr lang="en-US" dirty="0" smtClean="0"/>
              <a:t>±</a:t>
            </a:r>
            <a:r>
              <a:rPr lang="en-US" dirty="0"/>
              <a:t>5,720 cubic yards of </a:t>
            </a:r>
            <a:r>
              <a:rPr lang="en-US" dirty="0" smtClean="0"/>
              <a:t>cut</a:t>
            </a:r>
          </a:p>
          <a:p>
            <a:r>
              <a:rPr lang="en-US" dirty="0" smtClean="0"/>
              <a:t>Vary grading, landscaping, and setback </a:t>
            </a:r>
            <a:r>
              <a:rPr lang="en-US" dirty="0"/>
              <a:t>standards  </a:t>
            </a:r>
          </a:p>
          <a:p>
            <a:r>
              <a:rPr lang="en-US" dirty="0"/>
              <a:t>8-year approval timeframe</a:t>
            </a:r>
            <a:r>
              <a:rPr lang="en-US" b="0" dirty="0"/>
              <a:t>	</a:t>
            </a:r>
          </a:p>
          <a:p>
            <a:pPr marL="0" indent="0">
              <a:buNone/>
            </a:pPr>
            <a:endParaRPr lang="en-US" dirty="0" smtClean="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9153408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6200" y="76200"/>
            <a:ext cx="8991600" cy="792162"/>
          </a:xfrm>
        </p:spPr>
        <p:txBody>
          <a:bodyPr/>
          <a:lstStyle/>
          <a:p>
            <a:r>
              <a:rPr lang="en-US" dirty="0" smtClean="0">
                <a:solidFill>
                  <a:srgbClr val="E6E7E8"/>
                </a:solidFill>
              </a:rPr>
              <a:t>Overall Request</a:t>
            </a:r>
            <a:endParaRPr lang="en-US" dirty="0">
              <a:solidFill>
                <a:srgbClr val="E6E7E8"/>
              </a:solidFill>
            </a:endParaRPr>
          </a:p>
        </p:txBody>
      </p:sp>
      <p:sp>
        <p:nvSpPr>
          <p:cNvPr id="4" name="Content Placeholder 3"/>
          <p:cNvSpPr>
            <a:spLocks noGrp="1"/>
          </p:cNvSpPr>
          <p:nvPr>
            <p:ph idx="1"/>
          </p:nvPr>
        </p:nvSpPr>
        <p:spPr>
          <a:xfrm>
            <a:off x="152400" y="1143000"/>
            <a:ext cx="8763000" cy="4724400"/>
          </a:xfrm>
        </p:spPr>
        <p:txBody>
          <a:bodyPr>
            <a:normAutofit/>
          </a:bodyPr>
          <a:lstStyle/>
          <a:p>
            <a:r>
              <a:rPr lang="en-US" dirty="0" smtClean="0"/>
              <a:t>Expand the Mt. Rose ski resort </a:t>
            </a:r>
          </a:p>
          <a:p>
            <a:pPr lvl="1"/>
            <a:r>
              <a:rPr lang="en-US" b="1" dirty="0" smtClean="0"/>
              <a:t>Renovate existing infrastructure</a:t>
            </a:r>
          </a:p>
          <a:p>
            <a:pPr lvl="1"/>
            <a:r>
              <a:rPr lang="en-US" b="1" dirty="0" smtClean="0"/>
              <a:t>Construct new maintenance structures</a:t>
            </a:r>
          </a:p>
          <a:p>
            <a:pPr lvl="1"/>
            <a:r>
              <a:rPr lang="en-US" b="1" dirty="0" smtClean="0"/>
              <a:t>Expand the resort area to the northern side of the Mt. Rose Highway via a proposed skier bridge </a:t>
            </a:r>
            <a:endParaRPr lang="en-US" b="1" dirty="0"/>
          </a:p>
          <a:p>
            <a:endParaRPr lang="en-US" dirty="0" smtClean="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3882136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90700" y="868362"/>
            <a:ext cx="5562600" cy="5543582"/>
          </a:xfrm>
        </p:spPr>
      </p:pic>
      <p:sp>
        <p:nvSpPr>
          <p:cNvPr id="3" name="Title 2"/>
          <p:cNvSpPr>
            <a:spLocks noGrp="1"/>
          </p:cNvSpPr>
          <p:nvPr>
            <p:ph type="title"/>
          </p:nvPr>
        </p:nvSpPr>
        <p:spPr>
          <a:xfrm>
            <a:off x="0" y="76200"/>
            <a:ext cx="9144000" cy="792162"/>
          </a:xfrm>
        </p:spPr>
        <p:txBody>
          <a:bodyPr/>
          <a:lstStyle/>
          <a:p>
            <a:r>
              <a:rPr lang="en-US" dirty="0" smtClean="0">
                <a:solidFill>
                  <a:srgbClr val="E6E7E8"/>
                </a:solidFill>
              </a:rPr>
              <a:t>Location</a:t>
            </a:r>
            <a:endParaRPr lang="en-US" dirty="0">
              <a:solidFill>
                <a:srgbClr val="E6E7E8"/>
              </a:solidFill>
            </a:endParaRPr>
          </a:p>
        </p:txBody>
      </p:sp>
      <p:sp>
        <p:nvSpPr>
          <p:cNvPr id="6" name="TextBox 5"/>
          <p:cNvSpPr txBox="1"/>
          <p:nvPr/>
        </p:nvSpPr>
        <p:spPr>
          <a:xfrm>
            <a:off x="7353300" y="2012637"/>
            <a:ext cx="1790700" cy="1077218"/>
          </a:xfrm>
          <a:prstGeom prst="rect">
            <a:avLst/>
          </a:prstGeom>
          <a:noFill/>
        </p:spPr>
        <p:txBody>
          <a:bodyPr wrap="square" rtlCol="0">
            <a:spAutoFit/>
          </a:bodyPr>
          <a:lstStyle/>
          <a:p>
            <a:r>
              <a:rPr lang="en-US" sz="3200" dirty="0" smtClean="0"/>
              <a:t>Mt. Rose Ski Tahoe</a:t>
            </a:r>
            <a:endParaRPr lang="en-US" sz="3200" dirty="0"/>
          </a:p>
        </p:txBody>
      </p:sp>
      <p:cxnSp>
        <p:nvCxnSpPr>
          <p:cNvPr id="10" name="Straight Arrow Connector 9"/>
          <p:cNvCxnSpPr/>
          <p:nvPr/>
        </p:nvCxnSpPr>
        <p:spPr>
          <a:xfrm flipH="1" flipV="1">
            <a:off x="5715000" y="1828800"/>
            <a:ext cx="1752600" cy="68580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96978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95350" y="762000"/>
            <a:ext cx="7353300" cy="5870164"/>
          </a:xfrm>
        </p:spPr>
      </p:pic>
      <p:sp>
        <p:nvSpPr>
          <p:cNvPr id="3" name="Title 2"/>
          <p:cNvSpPr>
            <a:spLocks noGrp="1"/>
          </p:cNvSpPr>
          <p:nvPr>
            <p:ph type="title"/>
          </p:nvPr>
        </p:nvSpPr>
        <p:spPr>
          <a:xfrm>
            <a:off x="0" y="76200"/>
            <a:ext cx="9144000" cy="792162"/>
          </a:xfrm>
        </p:spPr>
        <p:txBody>
          <a:bodyPr/>
          <a:lstStyle/>
          <a:p>
            <a:r>
              <a:rPr lang="en-US" dirty="0" smtClean="0">
                <a:solidFill>
                  <a:srgbClr val="E6E7E8"/>
                </a:solidFill>
              </a:rPr>
              <a:t>Overall Site Plan</a:t>
            </a:r>
            <a:endParaRPr lang="en-US" dirty="0">
              <a:solidFill>
                <a:srgbClr val="E6E7E8"/>
              </a:solidFill>
            </a:endParaRPr>
          </a:p>
        </p:txBody>
      </p:sp>
      <p:cxnSp>
        <p:nvCxnSpPr>
          <p:cNvPr id="5" name="Straight Connector 4"/>
          <p:cNvCxnSpPr/>
          <p:nvPr/>
        </p:nvCxnSpPr>
        <p:spPr>
          <a:xfrm>
            <a:off x="4419600" y="1143000"/>
            <a:ext cx="3829050" cy="76200"/>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H="1">
            <a:off x="4343400" y="1143000"/>
            <a:ext cx="76200" cy="5257800"/>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4425157" y="2092565"/>
            <a:ext cx="2847975" cy="954107"/>
          </a:xfrm>
          <a:prstGeom prst="rect">
            <a:avLst/>
          </a:prstGeom>
          <a:noFill/>
        </p:spPr>
        <p:txBody>
          <a:bodyPr wrap="square" rtlCol="0">
            <a:spAutoFit/>
          </a:bodyPr>
          <a:lstStyle/>
          <a:p>
            <a:pPr algn="ctr"/>
            <a:r>
              <a:rPr lang="en-US" sz="2800" b="1" dirty="0" smtClean="0">
                <a:solidFill>
                  <a:srgbClr val="FFFF00"/>
                </a:solidFill>
              </a:rPr>
              <a:t>Mt. Rose Development Co. </a:t>
            </a:r>
            <a:endParaRPr lang="en-US" sz="2800" b="1" dirty="0">
              <a:solidFill>
                <a:srgbClr val="FFFF00"/>
              </a:solidFill>
            </a:endParaRPr>
          </a:p>
        </p:txBody>
      </p:sp>
      <p:sp>
        <p:nvSpPr>
          <p:cNvPr id="11" name="TextBox 10"/>
          <p:cNvSpPr txBox="1"/>
          <p:nvPr/>
        </p:nvSpPr>
        <p:spPr>
          <a:xfrm>
            <a:off x="3438525" y="698762"/>
            <a:ext cx="3505200" cy="523220"/>
          </a:xfrm>
          <a:prstGeom prst="rect">
            <a:avLst/>
          </a:prstGeom>
          <a:noFill/>
        </p:spPr>
        <p:txBody>
          <a:bodyPr wrap="square" rtlCol="0">
            <a:spAutoFit/>
          </a:bodyPr>
          <a:lstStyle/>
          <a:p>
            <a:r>
              <a:rPr lang="en-US" sz="2800" b="1" dirty="0" smtClean="0">
                <a:solidFill>
                  <a:srgbClr val="FFFF00"/>
                </a:solidFill>
              </a:rPr>
              <a:t>U.S. Forest Service</a:t>
            </a:r>
            <a:endParaRPr lang="en-US" sz="2800" b="1" dirty="0">
              <a:solidFill>
                <a:srgbClr val="FFFF00"/>
              </a:solidFill>
            </a:endParaRPr>
          </a:p>
        </p:txBody>
      </p:sp>
      <p:cxnSp>
        <p:nvCxnSpPr>
          <p:cNvPr id="13" name="Straight Connector 12"/>
          <p:cNvCxnSpPr/>
          <p:nvPr/>
        </p:nvCxnSpPr>
        <p:spPr>
          <a:xfrm>
            <a:off x="7315200" y="960372"/>
            <a:ext cx="274637" cy="0"/>
          </a:xfrm>
          <a:prstGeom prst="line">
            <a:avLst/>
          </a:prstGeom>
          <a:ln w="38100">
            <a:solidFill>
              <a:srgbClr val="66FFFF"/>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a:off x="7315200" y="960372"/>
            <a:ext cx="12700" cy="258828"/>
          </a:xfrm>
          <a:prstGeom prst="line">
            <a:avLst/>
          </a:prstGeom>
          <a:ln w="19050">
            <a:solidFill>
              <a:srgbClr val="66FFFF"/>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H="1">
            <a:off x="7577137" y="960372"/>
            <a:ext cx="12700" cy="258828"/>
          </a:xfrm>
          <a:prstGeom prst="line">
            <a:avLst/>
          </a:prstGeom>
          <a:ln w="19050">
            <a:solidFill>
              <a:srgbClr val="66FFFF"/>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7315200" y="1219200"/>
            <a:ext cx="268287" cy="0"/>
          </a:xfrm>
          <a:prstGeom prst="line">
            <a:avLst/>
          </a:prstGeom>
          <a:ln w="38100">
            <a:solidFill>
              <a:srgbClr val="66FFFF"/>
            </a:solidFill>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H="1" flipV="1">
            <a:off x="7554120" y="1253169"/>
            <a:ext cx="505617" cy="1002778"/>
          </a:xfrm>
          <a:prstGeom prst="straightConnector1">
            <a:avLst/>
          </a:prstGeom>
          <a:ln w="28575">
            <a:solidFill>
              <a:srgbClr val="66FFFF"/>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7589837" y="1919658"/>
            <a:ext cx="1599405" cy="954107"/>
          </a:xfrm>
          <a:prstGeom prst="rect">
            <a:avLst/>
          </a:prstGeom>
          <a:noFill/>
        </p:spPr>
        <p:txBody>
          <a:bodyPr wrap="square" rtlCol="0">
            <a:spAutoFit/>
          </a:bodyPr>
          <a:lstStyle/>
          <a:p>
            <a:pPr algn="ctr"/>
            <a:r>
              <a:rPr lang="en-US" sz="2800" b="1" dirty="0"/>
              <a:t>T</a:t>
            </a:r>
            <a:r>
              <a:rPr lang="en-US" sz="2800" b="1" dirty="0" smtClean="0"/>
              <a:t>ank </a:t>
            </a:r>
            <a:r>
              <a:rPr lang="en-US" sz="2800" b="1" dirty="0"/>
              <a:t>L</a:t>
            </a:r>
            <a:r>
              <a:rPr lang="en-US" sz="2800" b="1" dirty="0" smtClean="0"/>
              <a:t>ocation</a:t>
            </a:r>
            <a:endParaRPr lang="en-US" sz="2800" b="1" dirty="0"/>
          </a:p>
        </p:txBody>
      </p:sp>
    </p:spTree>
    <p:extLst>
      <p:ext uri="{BB962C8B-B14F-4D97-AF65-F5344CB8AC3E}">
        <p14:creationId xmlns:p14="http://schemas.microsoft.com/office/powerpoint/2010/main" val="14084727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990600"/>
            <a:ext cx="8839200" cy="4876800"/>
          </a:xfrm>
        </p:spPr>
        <p:txBody>
          <a:bodyPr>
            <a:normAutofit/>
          </a:bodyPr>
          <a:lstStyle/>
          <a:p>
            <a:r>
              <a:rPr lang="en-US" dirty="0" smtClean="0"/>
              <a:t>Development proposals on public lands require a review of environmental impacts and alternatives.</a:t>
            </a:r>
          </a:p>
          <a:p>
            <a:r>
              <a:rPr lang="en-US" dirty="0" smtClean="0"/>
              <a:t>In February of 2019, the final environmental impact statement (FEIS) and draft record of decision (ROD) were completed. </a:t>
            </a:r>
          </a:p>
          <a:p>
            <a:r>
              <a:rPr lang="en-US" dirty="0" smtClean="0"/>
              <a:t>In November of 2019, the final ROD for the water tank was issued. </a:t>
            </a:r>
          </a:p>
        </p:txBody>
      </p:sp>
      <p:sp>
        <p:nvSpPr>
          <p:cNvPr id="3" name="Title 2"/>
          <p:cNvSpPr>
            <a:spLocks noGrp="1"/>
          </p:cNvSpPr>
          <p:nvPr>
            <p:ph type="title"/>
          </p:nvPr>
        </p:nvSpPr>
        <p:spPr>
          <a:xfrm>
            <a:off x="914400" y="76200"/>
            <a:ext cx="8077200" cy="792162"/>
          </a:xfrm>
        </p:spPr>
        <p:txBody>
          <a:bodyPr/>
          <a:lstStyle/>
          <a:p>
            <a:r>
              <a:rPr lang="en-US" dirty="0" smtClean="0">
                <a:solidFill>
                  <a:srgbClr val="E6E7E8"/>
                </a:solidFill>
              </a:rPr>
              <a:t>Environmental Impact Statement</a:t>
            </a:r>
            <a:endParaRPr lang="en-US" dirty="0">
              <a:solidFill>
                <a:srgbClr val="E6E7E8"/>
              </a:solidFill>
            </a:endParaRPr>
          </a:p>
        </p:txBody>
      </p:sp>
    </p:spTree>
    <p:extLst>
      <p:ext uri="{BB962C8B-B14F-4D97-AF65-F5344CB8AC3E}">
        <p14:creationId xmlns:p14="http://schemas.microsoft.com/office/powerpoint/2010/main" val="21396848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990600"/>
            <a:ext cx="8839200" cy="4876800"/>
          </a:xfrm>
        </p:spPr>
        <p:txBody>
          <a:bodyPr>
            <a:normAutofit/>
          </a:bodyPr>
          <a:lstStyle/>
          <a:p>
            <a:r>
              <a:rPr lang="en-US" dirty="0" smtClean="0"/>
              <a:t>The U.S. Forest Service authorizes the construction of the water tank, subject to local approval/permits.</a:t>
            </a:r>
          </a:p>
          <a:p>
            <a:r>
              <a:rPr lang="en-US" dirty="0" smtClean="0"/>
              <a:t>The final ROD includes management requirements to mitigate environmental impacts. </a:t>
            </a:r>
          </a:p>
          <a:p>
            <a:r>
              <a:rPr lang="en-US" dirty="0" smtClean="0"/>
              <a:t>Condition of approval 1.e requires compliance with all management requirements identified by the USFS</a:t>
            </a:r>
          </a:p>
        </p:txBody>
      </p:sp>
      <p:sp>
        <p:nvSpPr>
          <p:cNvPr id="3" name="Title 2"/>
          <p:cNvSpPr>
            <a:spLocks noGrp="1"/>
          </p:cNvSpPr>
          <p:nvPr>
            <p:ph type="title"/>
          </p:nvPr>
        </p:nvSpPr>
        <p:spPr>
          <a:xfrm>
            <a:off x="152400" y="76200"/>
            <a:ext cx="8839200" cy="792162"/>
          </a:xfrm>
        </p:spPr>
        <p:txBody>
          <a:bodyPr/>
          <a:lstStyle/>
          <a:p>
            <a:r>
              <a:rPr lang="en-US" dirty="0" smtClean="0">
                <a:solidFill>
                  <a:srgbClr val="E6E7E8"/>
                </a:solidFill>
              </a:rPr>
              <a:t>Final Record of Decision</a:t>
            </a:r>
            <a:endParaRPr lang="en-US" dirty="0">
              <a:solidFill>
                <a:srgbClr val="E6E7E8"/>
              </a:solidFill>
            </a:endParaRPr>
          </a:p>
        </p:txBody>
      </p:sp>
    </p:spTree>
    <p:extLst>
      <p:ext uri="{BB962C8B-B14F-4D97-AF65-F5344CB8AC3E}">
        <p14:creationId xmlns:p14="http://schemas.microsoft.com/office/powerpoint/2010/main" val="3535288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76200"/>
            <a:ext cx="8610600" cy="792162"/>
          </a:xfrm>
        </p:spPr>
        <p:txBody>
          <a:bodyPr/>
          <a:lstStyle/>
          <a:p>
            <a:r>
              <a:rPr lang="en-US" dirty="0" smtClean="0">
                <a:solidFill>
                  <a:srgbClr val="E6E7E8"/>
                </a:solidFill>
              </a:rPr>
              <a:t>Location</a:t>
            </a:r>
            <a:endParaRPr lang="en-US" dirty="0">
              <a:solidFill>
                <a:srgbClr val="E6E7E8"/>
              </a:solidFill>
            </a:endParaRPr>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41453" y="990600"/>
            <a:ext cx="6584893" cy="48699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610815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76200"/>
            <a:ext cx="8610600" cy="792162"/>
          </a:xfrm>
        </p:spPr>
        <p:txBody>
          <a:bodyPr/>
          <a:lstStyle/>
          <a:p>
            <a:r>
              <a:rPr lang="en-US" dirty="0" smtClean="0">
                <a:solidFill>
                  <a:srgbClr val="E6E7E8"/>
                </a:solidFill>
              </a:rPr>
              <a:t>Slope Analysis</a:t>
            </a:r>
            <a:endParaRPr lang="en-US" dirty="0">
              <a:solidFill>
                <a:srgbClr val="E6E7E8"/>
              </a:solidFill>
            </a:endParaRPr>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88773" y="990600"/>
            <a:ext cx="6090252" cy="48699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718119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76200"/>
            <a:ext cx="8610600" cy="792162"/>
          </a:xfrm>
        </p:spPr>
        <p:txBody>
          <a:bodyPr/>
          <a:lstStyle/>
          <a:p>
            <a:r>
              <a:rPr lang="en-US" dirty="0" smtClean="0">
                <a:solidFill>
                  <a:srgbClr val="E6E7E8"/>
                </a:solidFill>
              </a:rPr>
              <a:t>Access Road</a:t>
            </a:r>
            <a:endParaRPr lang="en-US" dirty="0">
              <a:solidFill>
                <a:srgbClr val="E6E7E8"/>
              </a:solidFill>
            </a:endParaRPr>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2866" y="990600"/>
            <a:ext cx="6522066" cy="48699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0055816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76200"/>
            <a:ext cx="8610600" cy="792162"/>
          </a:xfrm>
        </p:spPr>
        <p:txBody>
          <a:bodyPr/>
          <a:lstStyle/>
          <a:p>
            <a:r>
              <a:rPr lang="en-US" dirty="0" smtClean="0">
                <a:solidFill>
                  <a:srgbClr val="E6E7E8"/>
                </a:solidFill>
              </a:rPr>
              <a:t>Tank Site Plan</a:t>
            </a:r>
            <a:endParaRPr lang="en-US" dirty="0">
              <a:solidFill>
                <a:srgbClr val="E6E7E8"/>
              </a:solidFill>
            </a:endParaRPr>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00125" y="990600"/>
            <a:ext cx="6467548" cy="48699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Oval 1"/>
          <p:cNvSpPr/>
          <p:nvPr/>
        </p:nvSpPr>
        <p:spPr>
          <a:xfrm>
            <a:off x="3581400" y="2667000"/>
            <a:ext cx="2514600" cy="2514600"/>
          </a:xfrm>
          <a:prstGeom prst="ellipse">
            <a:avLst/>
          </a:prstGeom>
          <a:noFill/>
          <a:ln w="2540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rc 3"/>
          <p:cNvSpPr/>
          <p:nvPr/>
        </p:nvSpPr>
        <p:spPr>
          <a:xfrm rot="13942209">
            <a:off x="3347001" y="2429703"/>
            <a:ext cx="3027811" cy="3013694"/>
          </a:xfrm>
          <a:prstGeom prst="arc">
            <a:avLst>
              <a:gd name="adj1" fmla="val 5608663"/>
              <a:gd name="adj2" fmla="val 20853492"/>
            </a:avLst>
          </a:prstGeom>
          <a:ln w="76200">
            <a:solidFill>
              <a:srgbClr val="66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393771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76200"/>
            <a:ext cx="8610600" cy="792162"/>
          </a:xfrm>
        </p:spPr>
        <p:txBody>
          <a:bodyPr/>
          <a:lstStyle/>
          <a:p>
            <a:r>
              <a:rPr lang="en-US" dirty="0" smtClean="0">
                <a:solidFill>
                  <a:srgbClr val="E6E7E8"/>
                </a:solidFill>
              </a:rPr>
              <a:t>Grading</a:t>
            </a:r>
            <a:endParaRPr lang="en-US" dirty="0">
              <a:solidFill>
                <a:srgbClr val="E6E7E8"/>
              </a:solidFill>
            </a:endParaRPr>
          </a:p>
        </p:txBody>
      </p:sp>
      <p:sp>
        <p:nvSpPr>
          <p:cNvPr id="2" name="Content Placeholder 1"/>
          <p:cNvSpPr>
            <a:spLocks noGrp="1"/>
          </p:cNvSpPr>
          <p:nvPr>
            <p:ph idx="1"/>
          </p:nvPr>
        </p:nvSpPr>
        <p:spPr>
          <a:xfrm>
            <a:off x="457200" y="1219200"/>
            <a:ext cx="8229600" cy="4419600"/>
          </a:xfrm>
        </p:spPr>
        <p:txBody>
          <a:bodyPr>
            <a:normAutofit/>
          </a:bodyPr>
          <a:lstStyle/>
          <a:p>
            <a:r>
              <a:rPr lang="en-US" dirty="0" smtClean="0"/>
              <a:t>Modify WCC Section 110.438.45(a)—3:1 slopes required </a:t>
            </a:r>
          </a:p>
          <a:p>
            <a:r>
              <a:rPr lang="en-US" dirty="0" smtClean="0"/>
              <a:t>WCC Section 110.438.45(a)(4)—This requirement can be modified if:</a:t>
            </a:r>
          </a:p>
          <a:p>
            <a:pPr lvl="1"/>
            <a:r>
              <a:rPr lang="en-US" b="1" dirty="0" smtClean="0"/>
              <a:t>The proposed slope would be located behind a civic building</a:t>
            </a:r>
          </a:p>
          <a:p>
            <a:pPr lvl="1"/>
            <a:r>
              <a:rPr lang="en-US" b="1" dirty="0" smtClean="0"/>
              <a:t>The cut slope would be shorter than and substantially screened by the building</a:t>
            </a:r>
          </a:p>
        </p:txBody>
      </p:sp>
    </p:spTree>
    <p:extLst>
      <p:ext uri="{BB962C8B-B14F-4D97-AF65-F5344CB8AC3E}">
        <p14:creationId xmlns:p14="http://schemas.microsoft.com/office/powerpoint/2010/main" val="4449560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76200"/>
            <a:ext cx="8610600" cy="792162"/>
          </a:xfrm>
        </p:spPr>
        <p:txBody>
          <a:bodyPr/>
          <a:lstStyle/>
          <a:p>
            <a:r>
              <a:rPr lang="en-US" dirty="0" smtClean="0">
                <a:solidFill>
                  <a:srgbClr val="E6E7E8"/>
                </a:solidFill>
              </a:rPr>
              <a:t>Grading</a:t>
            </a:r>
            <a:endParaRPr lang="en-US" dirty="0">
              <a:solidFill>
                <a:srgbClr val="E6E7E8"/>
              </a:solidFill>
            </a:endParaRPr>
          </a:p>
        </p:txBody>
      </p:sp>
      <p:sp>
        <p:nvSpPr>
          <p:cNvPr id="2" name="Content Placeholder 1"/>
          <p:cNvSpPr>
            <a:spLocks noGrp="1"/>
          </p:cNvSpPr>
          <p:nvPr>
            <p:ph idx="1"/>
          </p:nvPr>
        </p:nvSpPr>
        <p:spPr>
          <a:xfrm>
            <a:off x="76200" y="1143000"/>
            <a:ext cx="8915400" cy="4953000"/>
          </a:xfrm>
        </p:spPr>
        <p:txBody>
          <a:bodyPr>
            <a:normAutofit fontScale="92500" lnSpcReduction="20000"/>
          </a:bodyPr>
          <a:lstStyle/>
          <a:p>
            <a:r>
              <a:rPr lang="en-US" dirty="0" smtClean="0"/>
              <a:t>Vary WCC Section 110.438.45(c)—</a:t>
            </a:r>
            <a:r>
              <a:rPr lang="en-US" i="1" dirty="0"/>
              <a:t>F</a:t>
            </a:r>
            <a:r>
              <a:rPr lang="en-US" i="1" dirty="0" smtClean="0"/>
              <a:t>inish grading shall not vary from the natural slope by more than (10) ten feet in elevation.</a:t>
            </a:r>
          </a:p>
          <a:p>
            <a:r>
              <a:rPr lang="en-US" dirty="0" smtClean="0"/>
              <a:t>The proposed grading would vary from the natural slope by a maximum of 12.5 ft. </a:t>
            </a:r>
          </a:p>
          <a:p>
            <a:r>
              <a:rPr lang="en-US" dirty="0" smtClean="0"/>
              <a:t>Staff recommends approval of this request:</a:t>
            </a:r>
          </a:p>
          <a:p>
            <a:pPr lvl="1"/>
            <a:r>
              <a:rPr lang="en-US" b="1" dirty="0"/>
              <a:t>Supported by the Forest Service and on Forest Service property</a:t>
            </a:r>
          </a:p>
          <a:p>
            <a:pPr lvl="1"/>
            <a:r>
              <a:rPr lang="en-US" b="1" dirty="0" smtClean="0"/>
              <a:t>Supported by Washoe County’s Engineering Division</a:t>
            </a:r>
          </a:p>
          <a:p>
            <a:pPr lvl="1"/>
            <a:r>
              <a:rPr lang="en-US" b="1" dirty="0"/>
              <a:t>Supported by the geotechnical summary</a:t>
            </a:r>
          </a:p>
          <a:p>
            <a:pPr lvl="1"/>
            <a:endParaRPr lang="en-US" b="1" dirty="0" smtClean="0"/>
          </a:p>
        </p:txBody>
      </p:sp>
    </p:spTree>
    <p:extLst>
      <p:ext uri="{BB962C8B-B14F-4D97-AF65-F5344CB8AC3E}">
        <p14:creationId xmlns:p14="http://schemas.microsoft.com/office/powerpoint/2010/main" val="22106628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76200"/>
            <a:ext cx="8610600" cy="792162"/>
          </a:xfrm>
        </p:spPr>
        <p:txBody>
          <a:bodyPr/>
          <a:lstStyle/>
          <a:p>
            <a:r>
              <a:rPr lang="en-US" dirty="0" smtClean="0">
                <a:solidFill>
                  <a:srgbClr val="E6E7E8"/>
                </a:solidFill>
              </a:rPr>
              <a:t>Setbacks</a:t>
            </a:r>
            <a:endParaRPr lang="en-US" dirty="0">
              <a:solidFill>
                <a:srgbClr val="E6E7E8"/>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8978" y="1066800"/>
            <a:ext cx="6509844" cy="4953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TextBox 1"/>
          <p:cNvSpPr txBox="1"/>
          <p:nvPr/>
        </p:nvSpPr>
        <p:spPr>
          <a:xfrm>
            <a:off x="5969593" y="1548080"/>
            <a:ext cx="1371600" cy="1323439"/>
          </a:xfrm>
          <a:prstGeom prst="rect">
            <a:avLst/>
          </a:prstGeom>
          <a:noFill/>
        </p:spPr>
        <p:txBody>
          <a:bodyPr wrap="square" rtlCol="0">
            <a:spAutoFit/>
          </a:bodyPr>
          <a:lstStyle/>
          <a:p>
            <a:pPr algn="ctr"/>
            <a:r>
              <a:rPr lang="en-US" sz="2000" b="1" dirty="0" smtClean="0">
                <a:solidFill>
                  <a:srgbClr val="00FFFF"/>
                </a:solidFill>
              </a:rPr>
              <a:t>Proposed Water Tank Location</a:t>
            </a:r>
            <a:endParaRPr lang="en-US" sz="2000" b="1" dirty="0">
              <a:solidFill>
                <a:srgbClr val="00FFFF"/>
              </a:solidFill>
            </a:endParaRPr>
          </a:p>
        </p:txBody>
      </p:sp>
      <p:cxnSp>
        <p:nvCxnSpPr>
          <p:cNvPr id="6" name="Straight Arrow Connector 5"/>
          <p:cNvCxnSpPr/>
          <p:nvPr/>
        </p:nvCxnSpPr>
        <p:spPr>
          <a:xfrm flipH="1" flipV="1">
            <a:off x="5334000" y="1905000"/>
            <a:ext cx="990600" cy="304800"/>
          </a:xfrm>
          <a:prstGeom prst="straightConnector1">
            <a:avLst/>
          </a:prstGeom>
          <a:ln w="28575">
            <a:solidFill>
              <a:srgbClr val="66FFFF"/>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3505200" y="1855856"/>
            <a:ext cx="1702393" cy="1015663"/>
          </a:xfrm>
          <a:prstGeom prst="rect">
            <a:avLst/>
          </a:prstGeom>
          <a:noFill/>
        </p:spPr>
        <p:txBody>
          <a:bodyPr wrap="square" rtlCol="0">
            <a:spAutoFit/>
          </a:bodyPr>
          <a:lstStyle/>
          <a:p>
            <a:pPr algn="ctr"/>
            <a:r>
              <a:rPr lang="en-US" sz="2000" b="1" dirty="0" smtClean="0">
                <a:solidFill>
                  <a:srgbClr val="90F030"/>
                </a:solidFill>
              </a:rPr>
              <a:t>Mt. Rose Development Co</a:t>
            </a:r>
            <a:r>
              <a:rPr lang="en-US" sz="2000" b="1" dirty="0" smtClean="0">
                <a:solidFill>
                  <a:srgbClr val="92D050"/>
                </a:solidFill>
              </a:rPr>
              <a:t>. </a:t>
            </a:r>
            <a:endParaRPr lang="en-US" sz="2000" b="1" dirty="0">
              <a:solidFill>
                <a:srgbClr val="92D050"/>
              </a:solidFill>
            </a:endParaRPr>
          </a:p>
        </p:txBody>
      </p:sp>
      <p:sp>
        <p:nvSpPr>
          <p:cNvPr id="9" name="TextBox 8"/>
          <p:cNvSpPr txBox="1"/>
          <p:nvPr/>
        </p:nvSpPr>
        <p:spPr>
          <a:xfrm>
            <a:off x="3956347" y="1504890"/>
            <a:ext cx="876300" cy="400110"/>
          </a:xfrm>
          <a:prstGeom prst="rect">
            <a:avLst/>
          </a:prstGeom>
          <a:noFill/>
        </p:spPr>
        <p:txBody>
          <a:bodyPr wrap="square" rtlCol="0">
            <a:spAutoFit/>
          </a:bodyPr>
          <a:lstStyle/>
          <a:p>
            <a:r>
              <a:rPr lang="en-US" sz="2000" b="1" dirty="0" smtClean="0">
                <a:solidFill>
                  <a:srgbClr val="FFFF00"/>
                </a:solidFill>
              </a:rPr>
              <a:t>USFS</a:t>
            </a:r>
            <a:endParaRPr lang="en-US" sz="2000" b="1" dirty="0">
              <a:solidFill>
                <a:srgbClr val="FFFF00"/>
              </a:solidFill>
            </a:endParaRPr>
          </a:p>
        </p:txBody>
      </p:sp>
    </p:spTree>
    <p:extLst>
      <p:ext uri="{BB962C8B-B14F-4D97-AF65-F5344CB8AC3E}">
        <p14:creationId xmlns:p14="http://schemas.microsoft.com/office/powerpoint/2010/main" val="41228088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76200"/>
            <a:ext cx="8610600" cy="792162"/>
          </a:xfrm>
        </p:spPr>
        <p:txBody>
          <a:bodyPr/>
          <a:lstStyle/>
          <a:p>
            <a:r>
              <a:rPr lang="en-US" dirty="0" smtClean="0">
                <a:solidFill>
                  <a:srgbClr val="E6E7E8"/>
                </a:solidFill>
              </a:rPr>
              <a:t>Slope Analysis</a:t>
            </a:r>
            <a:endParaRPr lang="en-US" dirty="0">
              <a:solidFill>
                <a:srgbClr val="E6E7E8"/>
              </a:solidFill>
            </a:endParaRPr>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88773" y="990600"/>
            <a:ext cx="6090252" cy="48699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9995412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76200"/>
            <a:ext cx="8610600" cy="792162"/>
          </a:xfrm>
        </p:spPr>
        <p:txBody>
          <a:bodyPr/>
          <a:lstStyle/>
          <a:p>
            <a:r>
              <a:rPr lang="en-US" dirty="0" smtClean="0">
                <a:solidFill>
                  <a:srgbClr val="E6E7E8"/>
                </a:solidFill>
              </a:rPr>
              <a:t>Landscaping</a:t>
            </a:r>
            <a:endParaRPr lang="en-US" dirty="0">
              <a:solidFill>
                <a:srgbClr val="E6E7E8"/>
              </a:solidFill>
            </a:endParaRPr>
          </a:p>
        </p:txBody>
      </p:sp>
      <p:sp>
        <p:nvSpPr>
          <p:cNvPr id="2" name="Content Placeholder 1"/>
          <p:cNvSpPr>
            <a:spLocks noGrp="1"/>
          </p:cNvSpPr>
          <p:nvPr>
            <p:ph idx="1"/>
          </p:nvPr>
        </p:nvSpPr>
        <p:spPr>
          <a:xfrm>
            <a:off x="457200" y="1219200"/>
            <a:ext cx="8229600" cy="4419600"/>
          </a:xfrm>
        </p:spPr>
        <p:txBody>
          <a:bodyPr>
            <a:normAutofit fontScale="92500" lnSpcReduction="20000"/>
          </a:bodyPr>
          <a:lstStyle/>
          <a:p>
            <a:r>
              <a:rPr lang="en-US" dirty="0" smtClean="0"/>
              <a:t>WCC Section 110.412.40(a)—A minimum of 20% of the total developed land area must be landscaped</a:t>
            </a:r>
          </a:p>
          <a:p>
            <a:r>
              <a:rPr lang="en-US" dirty="0" smtClean="0"/>
              <a:t>Site is surrounded by densely forested area</a:t>
            </a:r>
          </a:p>
          <a:p>
            <a:r>
              <a:rPr lang="en-US" dirty="0" smtClean="0"/>
              <a:t>Staff have concluded that ornamental landscaping would be inappropriate and support varying this standard</a:t>
            </a:r>
          </a:p>
          <a:p>
            <a:r>
              <a:rPr lang="en-US" dirty="0" smtClean="0"/>
              <a:t>All disturbed areas outside of the tank footprint must be revegetated utilizing a native, dryland seed mixture</a:t>
            </a:r>
          </a:p>
        </p:txBody>
      </p:sp>
    </p:spTree>
    <p:extLst>
      <p:ext uri="{BB962C8B-B14F-4D97-AF65-F5344CB8AC3E}">
        <p14:creationId xmlns:p14="http://schemas.microsoft.com/office/powerpoint/2010/main" val="32140342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76200"/>
            <a:ext cx="8610600" cy="792162"/>
          </a:xfrm>
        </p:spPr>
        <p:txBody>
          <a:bodyPr/>
          <a:lstStyle/>
          <a:p>
            <a:r>
              <a:rPr lang="en-US" dirty="0" smtClean="0">
                <a:solidFill>
                  <a:srgbClr val="E6E7E8"/>
                </a:solidFill>
              </a:rPr>
              <a:t>Visual Impacts</a:t>
            </a:r>
            <a:endParaRPr lang="en-US" dirty="0">
              <a:solidFill>
                <a:srgbClr val="E6E7E8"/>
              </a:solidFill>
            </a:endParaRPr>
          </a:p>
        </p:txBody>
      </p:sp>
      <p:sp>
        <p:nvSpPr>
          <p:cNvPr id="2" name="Content Placeholder 1"/>
          <p:cNvSpPr>
            <a:spLocks noGrp="1"/>
          </p:cNvSpPr>
          <p:nvPr>
            <p:ph idx="1"/>
          </p:nvPr>
        </p:nvSpPr>
        <p:spPr>
          <a:xfrm>
            <a:off x="457200" y="1219200"/>
            <a:ext cx="8229600" cy="4419600"/>
          </a:xfrm>
        </p:spPr>
        <p:txBody>
          <a:bodyPr>
            <a:normAutofit/>
          </a:bodyPr>
          <a:lstStyle/>
          <a:p>
            <a:r>
              <a:rPr lang="en-US" dirty="0" smtClean="0"/>
              <a:t>±700 feet from Mt. Rose Highway and would be well-screened by existing vegetation</a:t>
            </a:r>
          </a:p>
          <a:p>
            <a:r>
              <a:rPr lang="en-US" dirty="0" smtClean="0"/>
              <a:t>Tank must be treated or painted a non-reflective, muted color that blends with background to mitigate impacts</a:t>
            </a:r>
          </a:p>
          <a:p>
            <a:r>
              <a:rPr lang="en-US" dirty="0" smtClean="0"/>
              <a:t>No lighting proposed</a:t>
            </a:r>
          </a:p>
        </p:txBody>
      </p:sp>
    </p:spTree>
    <p:extLst>
      <p:ext uri="{BB962C8B-B14F-4D97-AF65-F5344CB8AC3E}">
        <p14:creationId xmlns:p14="http://schemas.microsoft.com/office/powerpoint/2010/main" val="29278588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76200"/>
            <a:ext cx="8610600" cy="792162"/>
          </a:xfrm>
        </p:spPr>
        <p:txBody>
          <a:bodyPr/>
          <a:lstStyle/>
          <a:p>
            <a:r>
              <a:rPr lang="en-US" dirty="0" smtClean="0">
                <a:solidFill>
                  <a:srgbClr val="E6E7E8"/>
                </a:solidFill>
              </a:rPr>
              <a:t>Visual Impacts</a:t>
            </a:r>
            <a:endParaRPr lang="en-US" dirty="0">
              <a:solidFill>
                <a:srgbClr val="E6E7E8"/>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7890" y="1553786"/>
            <a:ext cx="8472019" cy="37040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19843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76200"/>
            <a:ext cx="8610600" cy="792162"/>
          </a:xfrm>
        </p:spPr>
        <p:txBody>
          <a:bodyPr/>
          <a:lstStyle/>
          <a:p>
            <a:r>
              <a:rPr lang="en-US" dirty="0" smtClean="0">
                <a:solidFill>
                  <a:srgbClr val="E6E7E8"/>
                </a:solidFill>
              </a:rPr>
              <a:t>Visual Impacts</a:t>
            </a:r>
            <a:endParaRPr lang="en-US" dirty="0">
              <a:solidFill>
                <a:srgbClr val="E6E7E8"/>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9614" y="1600200"/>
            <a:ext cx="8368571" cy="37040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82485534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6200" y="76200"/>
            <a:ext cx="8915400" cy="838200"/>
          </a:xfrm>
        </p:spPr>
        <p:txBody>
          <a:bodyPr/>
          <a:lstStyle/>
          <a:p>
            <a:r>
              <a:rPr lang="en-US" dirty="0" smtClean="0">
                <a:solidFill>
                  <a:srgbClr val="E6E7E8"/>
                </a:solidFill>
              </a:rPr>
              <a:t>Public Notice &amp; CAB</a:t>
            </a:r>
            <a:endParaRPr lang="en-US" dirty="0">
              <a:solidFill>
                <a:srgbClr val="E6E7E8"/>
              </a:solidFill>
            </a:endParaRPr>
          </a:p>
        </p:txBody>
      </p:sp>
      <p:sp>
        <p:nvSpPr>
          <p:cNvPr id="4" name="Content Placeholder 3"/>
          <p:cNvSpPr>
            <a:spLocks noGrp="1"/>
          </p:cNvSpPr>
          <p:nvPr>
            <p:ph idx="1"/>
          </p:nvPr>
        </p:nvSpPr>
        <p:spPr>
          <a:xfrm>
            <a:off x="152400" y="1066800"/>
            <a:ext cx="8839200" cy="5410200"/>
          </a:xfrm>
        </p:spPr>
        <p:txBody>
          <a:bodyPr>
            <a:normAutofit/>
          </a:bodyPr>
          <a:lstStyle/>
          <a:p>
            <a:r>
              <a:rPr lang="en-US" dirty="0"/>
              <a:t>Notice sent to </a:t>
            </a:r>
            <a:r>
              <a:rPr lang="en-US" dirty="0" smtClean="0"/>
              <a:t>42 </a:t>
            </a:r>
            <a:r>
              <a:rPr lang="en-US" dirty="0"/>
              <a:t>affected property </a:t>
            </a:r>
            <a:r>
              <a:rPr lang="en-US" dirty="0" smtClean="0"/>
              <a:t>owners</a:t>
            </a:r>
          </a:p>
          <a:p>
            <a:r>
              <a:rPr lang="en-US" dirty="0" smtClean="0"/>
              <a:t>This item was reviewed at the South Truckee Meadows/Washoe Valley CAB meeting on October 3, 2019. The CAB voted unanimously in support of the proposal. </a:t>
            </a:r>
            <a:endParaRPr lang="en-US" dirty="0"/>
          </a:p>
        </p:txBody>
      </p:sp>
    </p:spTree>
    <p:extLst>
      <p:ext uri="{BB962C8B-B14F-4D97-AF65-F5344CB8AC3E}">
        <p14:creationId xmlns:p14="http://schemas.microsoft.com/office/powerpoint/2010/main" val="34067202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990600"/>
            <a:ext cx="8839200" cy="4876800"/>
          </a:xfrm>
        </p:spPr>
        <p:txBody>
          <a:bodyPr>
            <a:normAutofit fontScale="77500" lnSpcReduction="20000"/>
          </a:bodyPr>
          <a:lstStyle/>
          <a:p>
            <a:r>
              <a:rPr lang="en-US" dirty="0" smtClean="0"/>
              <a:t>Washoe County Community Services Dept. </a:t>
            </a:r>
          </a:p>
          <a:p>
            <a:r>
              <a:rPr lang="en-US" dirty="0" smtClean="0"/>
              <a:t>Washoe County Health District</a:t>
            </a:r>
          </a:p>
          <a:p>
            <a:r>
              <a:rPr lang="en-US" dirty="0" smtClean="0"/>
              <a:t>Washoe County Regional Animal Services</a:t>
            </a:r>
          </a:p>
          <a:p>
            <a:r>
              <a:rPr lang="en-US" dirty="0" smtClean="0"/>
              <a:t>US Fish &amp; Wildlife</a:t>
            </a:r>
          </a:p>
          <a:p>
            <a:r>
              <a:rPr lang="en-US" dirty="0" smtClean="0"/>
              <a:t>US Forest Service</a:t>
            </a:r>
          </a:p>
          <a:p>
            <a:r>
              <a:rPr lang="en-US" dirty="0" smtClean="0"/>
              <a:t>State of Nevada (Divisions of Environmental Protection, Forestry, Parks, State Lands, Water Resources, Transportation, and Wildlife)</a:t>
            </a:r>
          </a:p>
          <a:p>
            <a:r>
              <a:rPr lang="en-US" dirty="0" smtClean="0"/>
              <a:t>Nevada State Historic Preservation Office</a:t>
            </a:r>
          </a:p>
          <a:p>
            <a:r>
              <a:rPr lang="en-US" dirty="0" smtClean="0"/>
              <a:t>Truckee Meadows Fire Protection District</a:t>
            </a:r>
          </a:p>
          <a:p>
            <a:r>
              <a:rPr lang="en-US" dirty="0" smtClean="0"/>
              <a:t>Regional Transportation Commission</a:t>
            </a:r>
          </a:p>
          <a:p>
            <a:r>
              <a:rPr lang="en-US" dirty="0" smtClean="0"/>
              <a:t>Washoe-</a:t>
            </a:r>
            <a:r>
              <a:rPr lang="en-US" dirty="0" err="1" smtClean="0"/>
              <a:t>Storey</a:t>
            </a:r>
            <a:r>
              <a:rPr lang="en-US" dirty="0" smtClean="0"/>
              <a:t> Conservation District</a:t>
            </a:r>
          </a:p>
          <a:p>
            <a:r>
              <a:rPr lang="en-US" dirty="0" smtClean="0"/>
              <a:t>Washoe County Sheriff</a:t>
            </a:r>
            <a:endParaRPr lang="en-US" dirty="0"/>
          </a:p>
        </p:txBody>
      </p:sp>
      <p:sp>
        <p:nvSpPr>
          <p:cNvPr id="3" name="Title 2"/>
          <p:cNvSpPr>
            <a:spLocks noGrp="1"/>
          </p:cNvSpPr>
          <p:nvPr>
            <p:ph type="title"/>
          </p:nvPr>
        </p:nvSpPr>
        <p:spPr>
          <a:xfrm>
            <a:off x="76200" y="76200"/>
            <a:ext cx="8915400" cy="792162"/>
          </a:xfrm>
        </p:spPr>
        <p:txBody>
          <a:bodyPr/>
          <a:lstStyle/>
          <a:p>
            <a:r>
              <a:rPr lang="en-US" dirty="0" smtClean="0">
                <a:solidFill>
                  <a:srgbClr val="E6E7E8"/>
                </a:solidFill>
              </a:rPr>
              <a:t>Reviewing Agencies</a:t>
            </a:r>
            <a:endParaRPr lang="en-US" dirty="0">
              <a:solidFill>
                <a:srgbClr val="E6E7E8"/>
              </a:solidFill>
            </a:endParaRPr>
          </a:p>
        </p:txBody>
      </p:sp>
    </p:spTree>
    <p:extLst>
      <p:ext uri="{BB962C8B-B14F-4D97-AF65-F5344CB8AC3E}">
        <p14:creationId xmlns:p14="http://schemas.microsoft.com/office/powerpoint/2010/main" val="16860479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F.2.13—The approval of all special use permits and administrative permits must include a finding that the community character as described in the Character Statement can be adequately conserved through mitigation of any identified potential negative impacts.</a:t>
            </a:r>
            <a:endParaRPr lang="en-US" dirty="0"/>
          </a:p>
        </p:txBody>
      </p:sp>
      <p:sp>
        <p:nvSpPr>
          <p:cNvPr id="3" name="Title 2"/>
          <p:cNvSpPr>
            <a:spLocks noGrp="1"/>
          </p:cNvSpPr>
          <p:nvPr>
            <p:ph type="title"/>
          </p:nvPr>
        </p:nvSpPr>
        <p:spPr>
          <a:xfrm>
            <a:off x="76200" y="76200"/>
            <a:ext cx="8991600" cy="792162"/>
          </a:xfrm>
        </p:spPr>
        <p:txBody>
          <a:bodyPr/>
          <a:lstStyle/>
          <a:p>
            <a:r>
              <a:rPr lang="en-US" dirty="0" smtClean="0">
                <a:solidFill>
                  <a:srgbClr val="E6E7E8"/>
                </a:solidFill>
              </a:rPr>
              <a:t>Forest Area Plan Findings</a:t>
            </a:r>
            <a:endParaRPr lang="en-US" dirty="0">
              <a:solidFill>
                <a:srgbClr val="E6E7E8"/>
              </a:solidFill>
            </a:endParaRPr>
          </a:p>
        </p:txBody>
      </p:sp>
    </p:spTree>
    <p:extLst>
      <p:ext uri="{BB962C8B-B14F-4D97-AF65-F5344CB8AC3E}">
        <p14:creationId xmlns:p14="http://schemas.microsoft.com/office/powerpoint/2010/main" val="26867860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572000"/>
          </a:xfrm>
        </p:spPr>
        <p:txBody>
          <a:bodyPr>
            <a:normAutofit fontScale="92500" lnSpcReduction="20000"/>
          </a:bodyPr>
          <a:lstStyle/>
          <a:p>
            <a:r>
              <a:rPr lang="en-US" dirty="0" smtClean="0"/>
              <a:t>F.12.3—The granting of special use permits in the Forest planning area must be accompanied by a finding that no significant degradation of air quality will occur as a result of the permit. As necessary, conditions may be placed on special use permits to ensure no significant degradation of air quality will occur. The Department of Community Development (now the Community Services Department) will seek the advice and input of the Air Quality Division of the Department of Health in the implementation of this policy. </a:t>
            </a:r>
            <a:endParaRPr lang="en-US" dirty="0"/>
          </a:p>
        </p:txBody>
      </p:sp>
      <p:sp>
        <p:nvSpPr>
          <p:cNvPr id="3" name="Title 2"/>
          <p:cNvSpPr>
            <a:spLocks noGrp="1"/>
          </p:cNvSpPr>
          <p:nvPr>
            <p:ph type="title"/>
          </p:nvPr>
        </p:nvSpPr>
        <p:spPr>
          <a:xfrm>
            <a:off x="76200" y="76200"/>
            <a:ext cx="8991600" cy="792162"/>
          </a:xfrm>
        </p:spPr>
        <p:txBody>
          <a:bodyPr/>
          <a:lstStyle/>
          <a:p>
            <a:r>
              <a:rPr lang="en-US" dirty="0" smtClean="0">
                <a:solidFill>
                  <a:srgbClr val="E6E7E8"/>
                </a:solidFill>
              </a:rPr>
              <a:t>Forest Area Plan Findings</a:t>
            </a:r>
            <a:endParaRPr lang="en-US" dirty="0">
              <a:solidFill>
                <a:srgbClr val="E6E7E8"/>
              </a:solidFill>
            </a:endParaRPr>
          </a:p>
        </p:txBody>
      </p:sp>
    </p:spTree>
    <p:extLst>
      <p:ext uri="{BB962C8B-B14F-4D97-AF65-F5344CB8AC3E}">
        <p14:creationId xmlns:p14="http://schemas.microsoft.com/office/powerpoint/2010/main" val="29319109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3865" y="1066800"/>
            <a:ext cx="8839200" cy="4495800"/>
          </a:xfrm>
        </p:spPr>
        <p:txBody>
          <a:bodyPr>
            <a:normAutofit fontScale="62500" lnSpcReduction="20000"/>
          </a:bodyPr>
          <a:lstStyle/>
          <a:p>
            <a:pPr marL="514350" indent="-514350">
              <a:buFont typeface="+mj-lt"/>
              <a:buAutoNum type="arabicPeriod"/>
            </a:pPr>
            <a:r>
              <a:rPr lang="en-US" u="sng" dirty="0" smtClean="0"/>
              <a:t>Consistency.</a:t>
            </a:r>
            <a:r>
              <a:rPr lang="en-US" dirty="0" smtClean="0"/>
              <a:t>  That the proposed use is consistent with the action programs, policies, standards and maps of the Master Plan and the Forest Area Plan;  </a:t>
            </a:r>
          </a:p>
          <a:p>
            <a:pPr marL="514350" indent="-514350">
              <a:buFont typeface="+mj-lt"/>
              <a:buAutoNum type="arabicPeriod"/>
            </a:pPr>
            <a:r>
              <a:rPr lang="en-US" u="sng" dirty="0" smtClean="0"/>
              <a:t>Improvements.</a:t>
            </a:r>
            <a:r>
              <a:rPr lang="en-US" dirty="0" smtClean="0"/>
              <a:t>  That adequate utilities, roadway improvements, sanitation, water supply, drainage, and other necessary facilities have been provided, the proposed improvements are properly related to existing and proposed roadways, and an adequate public facilities determination has been made in accordance with Division Seven;</a:t>
            </a:r>
          </a:p>
          <a:p>
            <a:pPr marL="514350" indent="-514350">
              <a:buFont typeface="+mj-lt"/>
              <a:buAutoNum type="arabicPeriod"/>
            </a:pPr>
            <a:r>
              <a:rPr lang="en-US" u="sng" dirty="0" smtClean="0"/>
              <a:t>Site Suitability.</a:t>
            </a:r>
            <a:r>
              <a:rPr lang="en-US" dirty="0" smtClean="0"/>
              <a:t>  That the site is physically suitable for a 5-million-gallon water tank, and for the intensity of such development;</a:t>
            </a:r>
          </a:p>
          <a:p>
            <a:pPr marL="514350" indent="-514350">
              <a:buFont typeface="+mj-lt"/>
              <a:buAutoNum type="arabicPeriod"/>
            </a:pPr>
            <a:r>
              <a:rPr lang="en-US" u="sng" dirty="0" smtClean="0"/>
              <a:t>Issuance Not Detrimental.</a:t>
            </a:r>
            <a:r>
              <a:rPr lang="en-US" dirty="0" smtClean="0"/>
              <a:t>  That issuance of the permit will not be significantly detrimental to public health, safety or welfare; injurious to the property of improvements of adjacent properties; or detrimental to the character of the surrounding area; </a:t>
            </a:r>
          </a:p>
          <a:p>
            <a:pPr marL="514350" indent="-514350">
              <a:buFont typeface="+mj-lt"/>
              <a:buAutoNum type="arabicPeriod"/>
            </a:pPr>
            <a:r>
              <a:rPr lang="en-US" u="sng" dirty="0" smtClean="0"/>
              <a:t>Effect on a Military Installation.</a:t>
            </a:r>
            <a:r>
              <a:rPr lang="en-US" dirty="0" smtClean="0"/>
              <a:t>  Issuance of the permit will not have a detrimental effect on the location, purpose of mission of the military installation.</a:t>
            </a:r>
            <a:endParaRPr lang="en-US" dirty="0"/>
          </a:p>
        </p:txBody>
      </p:sp>
      <p:sp>
        <p:nvSpPr>
          <p:cNvPr id="3" name="Title 2"/>
          <p:cNvSpPr>
            <a:spLocks noGrp="1"/>
          </p:cNvSpPr>
          <p:nvPr>
            <p:ph type="title"/>
          </p:nvPr>
        </p:nvSpPr>
        <p:spPr>
          <a:xfrm>
            <a:off x="76200" y="76200"/>
            <a:ext cx="8915400" cy="792162"/>
          </a:xfrm>
        </p:spPr>
        <p:txBody>
          <a:bodyPr/>
          <a:lstStyle/>
          <a:p>
            <a:r>
              <a:rPr lang="en-US" dirty="0" smtClean="0">
                <a:solidFill>
                  <a:srgbClr val="E6E7E8"/>
                </a:solidFill>
              </a:rPr>
              <a:t>Special Use Permit Findings</a:t>
            </a:r>
            <a:endParaRPr lang="en-US" dirty="0">
              <a:solidFill>
                <a:srgbClr val="E6E7E8"/>
              </a:solidFill>
            </a:endParaRPr>
          </a:p>
        </p:txBody>
      </p:sp>
    </p:spTree>
    <p:extLst>
      <p:ext uri="{BB962C8B-B14F-4D97-AF65-F5344CB8AC3E}">
        <p14:creationId xmlns:p14="http://schemas.microsoft.com/office/powerpoint/2010/main" val="14413998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763000" cy="792162"/>
          </a:xfrm>
        </p:spPr>
        <p:txBody>
          <a:bodyPr/>
          <a:lstStyle/>
          <a:p>
            <a:r>
              <a:rPr lang="en-US" dirty="0" smtClean="0">
                <a:solidFill>
                  <a:srgbClr val="E6E7E8"/>
                </a:solidFill>
              </a:rPr>
              <a:t>Possible Motion</a:t>
            </a:r>
            <a:endParaRPr lang="en-US" dirty="0">
              <a:solidFill>
                <a:srgbClr val="E6E7E8"/>
              </a:solidFill>
            </a:endParaRPr>
          </a:p>
        </p:txBody>
      </p:sp>
      <p:sp>
        <p:nvSpPr>
          <p:cNvPr id="4" name="Content Placeholder 3"/>
          <p:cNvSpPr>
            <a:spLocks noGrp="1"/>
          </p:cNvSpPr>
          <p:nvPr>
            <p:ph idx="1"/>
          </p:nvPr>
        </p:nvSpPr>
        <p:spPr>
          <a:xfrm>
            <a:off x="304800" y="914400"/>
            <a:ext cx="8458200" cy="4876800"/>
          </a:xfrm>
        </p:spPr>
        <p:txBody>
          <a:bodyPr>
            <a:noAutofit/>
          </a:bodyPr>
          <a:lstStyle/>
          <a:p>
            <a:pPr marL="0" indent="0" algn="just">
              <a:lnSpc>
                <a:spcPct val="120000"/>
              </a:lnSpc>
              <a:buNone/>
            </a:pPr>
            <a:r>
              <a:rPr lang="en-US" sz="2250" dirty="0" smtClean="0"/>
              <a:t>I move that, after giving reasoned consideration to the information contained in the staff report and information received during the public hearing, the Washoe County Board of Adjustment approve with conditions Special Use Permit Case Number WSUP19-0021 for the Mt. Rose Development Company, to include varying WCC Section 110.412.40(a), </a:t>
            </a:r>
            <a:r>
              <a:rPr lang="en-US" sz="2250" i="1" dirty="0" smtClean="0"/>
              <a:t>Coverage, Civic and Commercial Use Types, Landscaping</a:t>
            </a:r>
            <a:r>
              <a:rPr lang="en-US" sz="2250" dirty="0" smtClean="0"/>
              <a:t> and WCC Section 110.438.45(c), </a:t>
            </a:r>
            <a:r>
              <a:rPr lang="en-US" sz="2250" i="1" dirty="0" smtClean="0"/>
              <a:t>Grading of Slopes, Grading Standards</a:t>
            </a:r>
            <a:r>
              <a:rPr lang="en-US" sz="2250" dirty="0" smtClean="0"/>
              <a:t>, and the modification to WCC Section 110.438.45(a), </a:t>
            </a:r>
            <a:r>
              <a:rPr lang="en-US" sz="2250" i="1" dirty="0" smtClean="0"/>
              <a:t>Grading of Slopes, Grading Standards,</a:t>
            </a:r>
            <a:r>
              <a:rPr lang="en-US" sz="2250" dirty="0" smtClean="0"/>
              <a:t> and WCC </a:t>
            </a:r>
            <a:r>
              <a:rPr lang="en-US" sz="2250" dirty="0"/>
              <a:t>T</a:t>
            </a:r>
            <a:r>
              <a:rPr lang="en-US" sz="2250" dirty="0" smtClean="0"/>
              <a:t>able 110.406.05.1, </a:t>
            </a:r>
            <a:r>
              <a:rPr lang="en-US" sz="2250" i="1" dirty="0" smtClean="0"/>
              <a:t>Standards,</a:t>
            </a:r>
            <a:r>
              <a:rPr lang="en-US" sz="2250" dirty="0" smtClean="0"/>
              <a:t> having made all five findings in accordance with Washoe County Code Section 110.810.30, and the two findings in accordance with the Forest Area Plan. </a:t>
            </a:r>
          </a:p>
          <a:p>
            <a:pPr marL="0" indent="0" algn="ctr">
              <a:lnSpc>
                <a:spcPct val="120000"/>
              </a:lnSpc>
              <a:buNone/>
            </a:pPr>
            <a:endParaRPr lang="en-US" sz="2100" dirty="0"/>
          </a:p>
        </p:txBody>
      </p:sp>
    </p:spTree>
    <p:extLst>
      <p:ext uri="{BB962C8B-B14F-4D97-AF65-F5344CB8AC3E}">
        <p14:creationId xmlns:p14="http://schemas.microsoft.com/office/powerpoint/2010/main" val="3855694812"/>
      </p:ext>
    </p:extLst>
  </p:cSld>
  <p:clrMapOvr>
    <a:masterClrMapping/>
  </p:clrMapOvr>
  <p:timing>
    <p:tnLst>
      <p:par>
        <p:cTn id="1" dur="indefinite" restart="never" nodeType="tmRoot"/>
      </p:par>
    </p:tnLst>
  </p:timing>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2.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200D7ED-6620-45A0-9F13-862FEFE886A3}">
  <ds:schemaRefs>
    <ds:schemaRef ds:uri="http://schemas.microsoft.com/office/2006/metadata/properties"/>
    <ds:schemaRef ds:uri="a94d8b85-37e1-4d17-8d55-8b7d207932bb"/>
    <ds:schemaRef ds:uri="http://schemas.microsoft.com/office/2006/documentManagement/types"/>
    <ds:schemaRef ds:uri="http://purl.org/dc/terms/"/>
    <ds:schemaRef ds:uri="CEA9126C-A9B1-4F4A-855C-DD0F845697D2"/>
    <ds:schemaRef ds:uri="http://purl.org/dc/dcmitype/"/>
    <ds:schemaRef ds:uri="http://schemas.openxmlformats.org/package/2006/metadata/core-properties"/>
    <ds:schemaRef ds:uri="http://schemas.microsoft.com/office/infopath/2007/PartnerControls"/>
    <ds:schemaRef ds:uri="http://purl.org/dc/elements/1.1/"/>
    <ds:schemaRef ds:uri="http://schemas.microsoft.com/sharepoint/v3/fields"/>
    <ds:schemaRef ds:uri="http://schemas.microsoft.com/sharepoint/v3"/>
    <ds:schemaRef ds:uri="http://www.w3.org/XML/1998/namespace"/>
  </ds:schemaRefs>
</ds:datastoreItem>
</file>

<file path=customXml/itemProps4.xml><?xml version="1.0" encoding="utf-8"?>
<ds:datastoreItem xmlns:ds="http://schemas.openxmlformats.org/officeDocument/2006/customXml" ds:itemID="{A7BC16CB-1CBD-402F-9378-5075DDBF955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2921</TotalTime>
  <Words>1053</Words>
  <Application>Microsoft Office PowerPoint</Application>
  <PresentationFormat>On-screen Show (4:3)</PresentationFormat>
  <Paragraphs>93</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PowerPoint_Template_2015</vt:lpstr>
      <vt:lpstr>SPECIAL USE PERMIT CASE NUMBER  WSUP19-0021 (Mt. Rose Water Tank)</vt:lpstr>
      <vt:lpstr>Request</vt:lpstr>
      <vt:lpstr>Request Continued…</vt:lpstr>
      <vt:lpstr>Overall Request</vt:lpstr>
      <vt:lpstr>Location</vt:lpstr>
      <vt:lpstr>Overall Site Plan</vt:lpstr>
      <vt:lpstr>Environmental Impact Statement</vt:lpstr>
      <vt:lpstr>Final Record of Decision</vt:lpstr>
      <vt:lpstr>Location</vt:lpstr>
      <vt:lpstr>Slope Analysis</vt:lpstr>
      <vt:lpstr>Access Road</vt:lpstr>
      <vt:lpstr>Tank Site Plan</vt:lpstr>
      <vt:lpstr>Grading</vt:lpstr>
      <vt:lpstr>Grading</vt:lpstr>
      <vt:lpstr>Setbacks</vt:lpstr>
      <vt:lpstr>Slope Analysis</vt:lpstr>
      <vt:lpstr>Landscaping</vt:lpstr>
      <vt:lpstr>Visual Impacts</vt:lpstr>
      <vt:lpstr>Visual Impacts</vt:lpstr>
      <vt:lpstr>Visual Impacts</vt:lpstr>
      <vt:lpstr>Public Notice &amp; CAB</vt:lpstr>
      <vt:lpstr>Reviewing Agencies</vt:lpstr>
      <vt:lpstr>Forest Area Plan Findings</vt:lpstr>
      <vt:lpstr>Forest Area Plan Findings</vt:lpstr>
      <vt:lpstr>Special Use Permit Findings</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114</cp:revision>
  <cp:lastPrinted>2014-10-07T22:54:33Z</cp:lastPrinted>
  <dcterms:created xsi:type="dcterms:W3CDTF">2015-09-25T21:46:02Z</dcterms:created>
  <dcterms:modified xsi:type="dcterms:W3CDTF">2019-12-05T19:51:50Z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